
<file path=[Content_Types].xml><?xml version="1.0" encoding="utf-8"?>
<Types xmlns="http://schemas.openxmlformats.org/package/2006/content-types">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8" r:id="rId3"/>
    <p:sldId id="262" r:id="rId4"/>
    <p:sldId id="257"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A57CD"/>
    <a:srgbClr val="55ADEE"/>
    <a:srgbClr val="FF0066"/>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3515" autoAdjust="0"/>
  </p:normalViewPr>
  <p:slideViewPr>
    <p:cSldViewPr snapToGrid="0">
      <p:cViewPr varScale="1">
        <p:scale>
          <a:sx n="62" d="100"/>
          <a:sy n="62" d="100"/>
        </p:scale>
        <p:origin x="87"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12/17/2017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7"/>
            <a:ext cx="9144000" cy="3705006"/>
          </a:xfrm>
        </p:spPr>
        <p:txBody>
          <a:bodyPr/>
          <a:lstStyle/>
          <a:p>
            <a:r>
              <a:rPr lang="en-US" dirty="0">
                <a:solidFill>
                  <a:schemeClr val="bg1"/>
                </a:solidFill>
                <a:latin typeface="Roboto" pitchFamily="2" charset="0"/>
                <a:ea typeface="Roboto" pitchFamily="2" charset="0"/>
              </a:rPr>
              <a:t>Performance Tuning</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dirty="0">
                <a:solidFill>
                  <a:schemeClr val="bg1"/>
                </a:solidFill>
                <a:latin typeface="Roboto" pitchFamily="2" charset="0"/>
                <a:ea typeface="Roboto" pitchFamily="2" charset="0"/>
              </a:rPr>
              <a:t>Levels of Parallelism</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Example: Kafka streams can be split up, received and processed in parallel, and then recombined in spark.</a:t>
            </a:r>
          </a:p>
          <a:p>
            <a:pPr fontAlgn="base"/>
            <a:endParaRPr lang="en-US" dirty="0">
              <a:solidFill>
                <a:schemeClr val="bg1"/>
              </a:solidFill>
              <a:latin typeface="Roboto" pitchFamily="2" charset="0"/>
              <a:ea typeface="Roboto" pitchFamily="2" charset="0"/>
            </a:endParaRPr>
          </a:p>
          <a:p>
            <a:pPr fontAlgn="base"/>
            <a:endParaRPr lang="en-US" dirty="0">
              <a:solidFill>
                <a:schemeClr val="bg1"/>
              </a:solidFill>
              <a:latin typeface="Roboto" pitchFamily="2" charset="0"/>
              <a:ea typeface="Roboto" pitchFamily="2" charset="0"/>
            </a:endParaRPr>
          </a:p>
          <a:p>
            <a:pPr fontAlgn="base"/>
            <a:endParaRPr lang="en-US" dirty="0">
              <a:solidFill>
                <a:schemeClr val="bg1"/>
              </a:solidFill>
              <a:latin typeface="Roboto" pitchFamily="2" charset="0"/>
              <a:ea typeface="Roboto" pitchFamily="2" charset="0"/>
            </a:endParaRPr>
          </a:p>
          <a:p>
            <a:pPr fontAlgn="base"/>
            <a:r>
              <a:rPr lang="en-US" dirty="0">
                <a:solidFill>
                  <a:schemeClr val="bg1"/>
                </a:solidFill>
                <a:latin typeface="Roboto" pitchFamily="2" charset="0"/>
                <a:ea typeface="Roboto" pitchFamily="2" charset="0"/>
              </a:rPr>
              <a:t>Lagging in streaming or processing can be ameliorated by using under-utilized receivers and executors.</a:t>
            </a:r>
          </a:p>
          <a:p>
            <a:endParaRPr lang="en-US" sz="2000" dirty="0">
              <a:latin typeface="Roboto" pitchFamily="2" charset="0"/>
              <a:ea typeface="Roboto" pitchFamily="2" charset="0"/>
            </a:endParaRPr>
          </a:p>
        </p:txBody>
      </p:sp>
      <p:sp>
        <p:nvSpPr>
          <p:cNvPr id="4" name="Content Placeholder 2">
            <a:extLst>
              <a:ext uri="{FF2B5EF4-FFF2-40B4-BE49-F238E27FC236}">
                <a16:creationId xmlns:a16="http://schemas.microsoft.com/office/drawing/2014/main" id="{103EB623-6FC4-48C8-84C7-B85457958F2E}"/>
              </a:ext>
            </a:extLst>
          </p:cNvPr>
          <p:cNvSpPr txBox="1">
            <a:spLocks/>
          </p:cNvSpPr>
          <p:nvPr/>
        </p:nvSpPr>
        <p:spPr>
          <a:xfrm>
            <a:off x="838200" y="2730844"/>
            <a:ext cx="10515600" cy="1528118"/>
          </a:xfrm>
          <a:prstGeom prst="rect">
            <a:avLst/>
          </a:prstGeom>
          <a:solidFill>
            <a:schemeClr val="tx1">
              <a:lumMod val="85000"/>
              <a:lumOff val="15000"/>
            </a:schemeClr>
          </a:solid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err="1">
                <a:solidFill>
                  <a:schemeClr val="bg1"/>
                </a:solidFill>
                <a:latin typeface="Consolas" panose="020B0609020204030204" pitchFamily="49" charset="0"/>
                <a:ea typeface="Roboto" pitchFamily="2" charset="0"/>
              </a:rPr>
              <a:t>numStreams</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a:solidFill>
                  <a:srgbClr val="9A57CD"/>
                </a:solidFill>
                <a:latin typeface="Consolas" panose="020B0609020204030204" pitchFamily="49" charset="0"/>
                <a:ea typeface="Roboto" pitchFamily="2" charset="0"/>
              </a:rPr>
              <a:t>5</a:t>
            </a:r>
          </a:p>
          <a:p>
            <a:pPr marL="0" indent="0" fontAlgn="base">
              <a:buNone/>
            </a:pPr>
            <a:r>
              <a:rPr lang="en-US" sz="2000" dirty="0" err="1">
                <a:solidFill>
                  <a:schemeClr val="bg1"/>
                </a:solidFill>
                <a:latin typeface="Consolas" panose="020B0609020204030204" pitchFamily="49" charset="0"/>
                <a:ea typeface="Roboto" pitchFamily="2" charset="0"/>
              </a:rPr>
              <a:t>kafkaStreams</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KafkaUtils.</a:t>
            </a:r>
            <a:r>
              <a:rPr lang="en-US" sz="2000" dirty="0" err="1">
                <a:solidFill>
                  <a:srgbClr val="55ADEE"/>
                </a:solidFill>
                <a:latin typeface="Consolas" panose="020B0609020204030204" pitchFamily="49" charset="0"/>
                <a:ea typeface="Roboto" pitchFamily="2" charset="0"/>
              </a:rPr>
              <a:t>createStream</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for</a:t>
            </a:r>
            <a:r>
              <a:rPr lang="en-US" sz="2000" dirty="0">
                <a:solidFill>
                  <a:schemeClr val="bg1"/>
                </a:solidFill>
                <a:latin typeface="Consolas" panose="020B0609020204030204" pitchFamily="49" charset="0"/>
                <a:ea typeface="Roboto" pitchFamily="2" charset="0"/>
              </a:rPr>
              <a:t> _ </a:t>
            </a:r>
            <a:r>
              <a:rPr lang="en-US" sz="2000" dirty="0">
                <a:solidFill>
                  <a:srgbClr val="FF0066"/>
                </a:solidFill>
                <a:latin typeface="Consolas" panose="020B0609020204030204" pitchFamily="49" charset="0"/>
                <a:ea typeface="Roboto" pitchFamily="2" charset="0"/>
              </a:rPr>
              <a:t>in</a:t>
            </a:r>
            <a:r>
              <a:rPr lang="en-US" sz="2000" dirty="0">
                <a:solidFill>
                  <a:schemeClr val="bg1"/>
                </a:solidFill>
                <a:latin typeface="Consolas" panose="020B0609020204030204" pitchFamily="49" charset="0"/>
                <a:ea typeface="Roboto" pitchFamily="2" charset="0"/>
              </a:rPr>
              <a:t> </a:t>
            </a:r>
            <a:r>
              <a:rPr lang="en-US" sz="2000" dirty="0">
                <a:solidFill>
                  <a:srgbClr val="55ADEE"/>
                </a:solidFill>
                <a:latin typeface="Consolas" panose="020B0609020204030204" pitchFamily="49" charset="0"/>
                <a:ea typeface="Roboto" pitchFamily="2" charset="0"/>
              </a:rPr>
              <a:t>range</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numStreams</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chemeClr val="bg1"/>
                </a:solidFill>
                <a:latin typeface="Consolas" panose="020B0609020204030204" pitchFamily="49" charset="0"/>
                <a:ea typeface="Roboto" pitchFamily="2" charset="0"/>
              </a:rPr>
              <a:t>unifiedStream</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streamingContext.</a:t>
            </a:r>
            <a:r>
              <a:rPr lang="en-US" sz="2000" dirty="0" err="1">
                <a:solidFill>
                  <a:srgbClr val="55ADEE"/>
                </a:solidFill>
                <a:latin typeface="Consolas" panose="020B0609020204030204" pitchFamily="49" charset="0"/>
                <a:ea typeface="Roboto" pitchFamily="2" charset="0"/>
              </a:rPr>
              <a:t>union</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kafkaStreams</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chemeClr val="bg1"/>
                </a:solidFill>
                <a:latin typeface="Consolas" panose="020B0609020204030204" pitchFamily="49" charset="0"/>
                <a:ea typeface="Roboto" pitchFamily="2" charset="0"/>
              </a:rPr>
              <a:t>unifiedStream.</a:t>
            </a:r>
            <a:r>
              <a:rPr lang="en-US" sz="2000" dirty="0" err="1">
                <a:solidFill>
                  <a:srgbClr val="55ADEE"/>
                </a:solidFill>
                <a:latin typeface="Consolas" panose="020B0609020204030204" pitchFamily="49" charset="0"/>
                <a:ea typeface="Roboto" pitchFamily="2" charset="0"/>
              </a:rPr>
              <a:t>pprint</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Data Serialization</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Input Data gets Serialized and gets stored in executors’ memory with StorageLevel.MEMORY_AND_DISK_SER_2.  This serialization obviously has overheads – the receiver must </a:t>
            </a:r>
            <a:r>
              <a:rPr lang="en-US" dirty="0" err="1">
                <a:solidFill>
                  <a:schemeClr val="bg1"/>
                </a:solidFill>
              </a:rPr>
              <a:t>deserialize</a:t>
            </a:r>
            <a:r>
              <a:rPr lang="en-US" dirty="0">
                <a:solidFill>
                  <a:schemeClr val="bg1"/>
                </a:solidFill>
              </a:rPr>
              <a:t> the received data and re-serialize it using Spark’s serialization format.</a:t>
            </a:r>
          </a:p>
          <a:p>
            <a:r>
              <a:rPr lang="en-US" dirty="0">
                <a:solidFill>
                  <a:schemeClr val="bg1"/>
                </a:solidFill>
              </a:rPr>
              <a:t>RDDs generated by streaming computations may be persisted in memory. RDDs generated by streaming computations are persisted with StorageLevel.MEMORY_ONLY_SER by default to minimize GC overheads.</a:t>
            </a:r>
          </a:p>
          <a:p>
            <a:r>
              <a:rPr lang="en-US" dirty="0">
                <a:solidFill>
                  <a:schemeClr val="bg1"/>
                </a:solidFill>
              </a:rPr>
              <a:t>Using </a:t>
            </a:r>
            <a:r>
              <a:rPr lang="en-US" dirty="0" err="1">
                <a:solidFill>
                  <a:schemeClr val="bg1"/>
                </a:solidFill>
              </a:rPr>
              <a:t>Kryo</a:t>
            </a:r>
            <a:r>
              <a:rPr lang="en-US" dirty="0">
                <a:solidFill>
                  <a:schemeClr val="bg1"/>
                </a:solidFill>
              </a:rPr>
              <a:t> serialization can reduce both CPU and memory overheads. See Spark’s tuning guide for detailed instructions.</a:t>
            </a: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Memory Tuning</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Batch interval can have big effect on performance</a:t>
            </a:r>
          </a:p>
          <a:p>
            <a:pPr lvl="1"/>
            <a:r>
              <a:rPr lang="en-US" dirty="0">
                <a:solidFill>
                  <a:schemeClr val="bg1"/>
                </a:solidFill>
              </a:rPr>
              <a:t>App might be able to keep up with 2 second interval, but not 500 </a:t>
            </a:r>
            <a:r>
              <a:rPr lang="en-US" dirty="0" err="1">
                <a:solidFill>
                  <a:schemeClr val="bg1"/>
                </a:solidFill>
              </a:rPr>
              <a:t>ms</a:t>
            </a:r>
            <a:endParaRPr lang="en-US" dirty="0">
              <a:solidFill>
                <a:schemeClr val="bg1"/>
              </a:solidFill>
            </a:endParaRPr>
          </a:p>
          <a:p>
            <a:r>
              <a:rPr lang="en-US" dirty="0">
                <a:solidFill>
                  <a:schemeClr val="bg1"/>
                </a:solidFill>
              </a:rPr>
              <a:t>data received through receivers is stored with StorageLevel.MEMORY_AND_DISK_SER_2</a:t>
            </a:r>
          </a:p>
          <a:p>
            <a:pPr lvl="1"/>
            <a:r>
              <a:rPr lang="en-US" dirty="0">
                <a:solidFill>
                  <a:schemeClr val="bg1"/>
                </a:solidFill>
              </a:rPr>
              <a:t>If it doesn’t fit there, you need to cut down on memory usage</a:t>
            </a:r>
          </a:p>
          <a:p>
            <a:r>
              <a:rPr lang="en-US" dirty="0">
                <a:solidFill>
                  <a:schemeClr val="bg1"/>
                </a:solidFill>
              </a:rPr>
              <a:t>Memory usage varies by transformation</a:t>
            </a:r>
          </a:p>
          <a:p>
            <a:pPr lvl="1"/>
            <a:r>
              <a:rPr lang="en-US" dirty="0" err="1">
                <a:solidFill>
                  <a:schemeClr val="bg1"/>
                </a:solidFill>
              </a:rPr>
              <a:t>updateStateByKey</a:t>
            </a:r>
            <a:r>
              <a:rPr lang="en-US" dirty="0">
                <a:solidFill>
                  <a:schemeClr val="bg1"/>
                </a:solidFill>
              </a:rPr>
              <a:t>() can take up a lot, map() not so much</a:t>
            </a:r>
          </a:p>
          <a:p>
            <a:r>
              <a:rPr lang="en-US" dirty="0">
                <a:solidFill>
                  <a:schemeClr val="bg1"/>
                </a:solidFill>
              </a:rPr>
              <a:t>Garbage collection can free up memory, but might cause some lags</a:t>
            </a:r>
          </a:p>
          <a:p>
            <a:pPr lvl="1"/>
            <a:r>
              <a:rPr lang="en-US" dirty="0">
                <a:solidFill>
                  <a:schemeClr val="bg1"/>
                </a:solidFill>
              </a:rPr>
              <a:t>Reconsider if you need ultra-low latency</a:t>
            </a:r>
          </a:p>
        </p:txBody>
      </p:sp>
    </p:spTree>
    <p:extLst>
      <p:ext uri="{BB962C8B-B14F-4D97-AF65-F5344CB8AC3E}">
        <p14:creationId xmlns:p14="http://schemas.microsoft.com/office/powerpoint/2010/main" val="2965454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53DD424-CFB4-4A6A-862E-E35B4EDD4A86}"/>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Additional Techniques</a:t>
            </a:r>
            <a:endParaRPr lang="en-US" dirty="0">
              <a:solidFill>
                <a:schemeClr val="bg1"/>
              </a:solidFill>
              <a:latin typeface="Consolas" panose="020B0609020204030204" pitchFamily="49" charset="0"/>
            </a:endParaRPr>
          </a:p>
        </p:txBody>
      </p:sp>
      <p:sp>
        <p:nvSpPr>
          <p:cNvPr id="6" name="Content Placeholder 2">
            <a:extLst>
              <a:ext uri="{FF2B5EF4-FFF2-40B4-BE49-F238E27FC236}">
                <a16:creationId xmlns:a16="http://schemas.microsoft.com/office/drawing/2014/main" id="{756F30B3-2119-486F-80A5-FE90AE31B555}"/>
              </a:ext>
            </a:extLst>
          </p:cNvPr>
          <p:cNvSpPr>
            <a:spLocks noGrp="1"/>
          </p:cNvSpPr>
          <p:nvPr>
            <p:ph idx="1"/>
          </p:nvPr>
        </p:nvSpPr>
        <p:spPr>
          <a:xfrm>
            <a:off x="838200" y="1825625"/>
            <a:ext cx="10515600" cy="4351338"/>
          </a:xfrm>
        </p:spPr>
        <p:txBody>
          <a:bodyPr>
            <a:normAutofit lnSpcReduction="10000"/>
          </a:bodyPr>
          <a:lstStyle/>
          <a:p>
            <a:r>
              <a:rPr lang="en-US" dirty="0">
                <a:solidFill>
                  <a:schemeClr val="bg1"/>
                </a:solidFill>
              </a:rPr>
              <a:t>Enabling </a:t>
            </a:r>
            <a:r>
              <a:rPr lang="en-US" dirty="0" err="1">
                <a:solidFill>
                  <a:schemeClr val="bg1"/>
                </a:solidFill>
              </a:rPr>
              <a:t>Kryo</a:t>
            </a:r>
            <a:r>
              <a:rPr lang="en-US" dirty="0">
                <a:solidFill>
                  <a:schemeClr val="bg1"/>
                </a:solidFill>
              </a:rPr>
              <a:t> serialization further reduces serialized sizes and memory usage.</a:t>
            </a:r>
          </a:p>
          <a:p>
            <a:r>
              <a:rPr lang="en-US" dirty="0">
                <a:solidFill>
                  <a:schemeClr val="bg1"/>
                </a:solidFill>
              </a:rPr>
              <a:t>further reduction in memory usage can be achieved with </a:t>
            </a:r>
            <a:r>
              <a:rPr lang="en-US" dirty="0" err="1">
                <a:solidFill>
                  <a:schemeClr val="bg1"/>
                </a:solidFill>
                <a:latin typeface="Consolas" panose="020B0609020204030204" pitchFamily="49" charset="0"/>
              </a:rPr>
              <a:t>spark.rdd.compress</a:t>
            </a:r>
            <a:endParaRPr lang="en-US" dirty="0">
              <a:solidFill>
                <a:schemeClr val="bg1"/>
              </a:solidFill>
              <a:latin typeface="Consolas" panose="020B0609020204030204" pitchFamily="49" charset="0"/>
            </a:endParaRPr>
          </a:p>
          <a:p>
            <a:r>
              <a:rPr lang="en-US" dirty="0">
                <a:solidFill>
                  <a:schemeClr val="bg1"/>
                </a:solidFill>
              </a:rPr>
              <a:t>setting </a:t>
            </a:r>
            <a:r>
              <a:rPr lang="en-US" dirty="0" err="1">
                <a:solidFill>
                  <a:schemeClr val="bg1"/>
                </a:solidFill>
                <a:latin typeface="Consolas" panose="020B0609020204030204" pitchFamily="49" charset="0"/>
              </a:rPr>
              <a:t>streamingContext.remember</a:t>
            </a:r>
            <a:r>
              <a:rPr lang="en-US" dirty="0">
                <a:solidFill>
                  <a:schemeClr val="bg1"/>
                </a:solidFill>
                <a:latin typeface="Consolas" panose="020B0609020204030204" pitchFamily="49" charset="0"/>
              </a:rPr>
              <a:t> </a:t>
            </a:r>
            <a:r>
              <a:rPr lang="en-US" dirty="0">
                <a:solidFill>
                  <a:schemeClr val="bg1"/>
                </a:solidFill>
              </a:rPr>
              <a:t>to specify how long to keep old data</a:t>
            </a:r>
          </a:p>
          <a:p>
            <a:r>
              <a:rPr lang="en-US" dirty="0">
                <a:solidFill>
                  <a:schemeClr val="bg1"/>
                </a:solidFill>
              </a:rPr>
              <a:t>Use of the concurrent mark-and-sweep GC is strongly recommended for keeping GC-related pauses consistently low. Even though concurrent GC is known to reduce the overall processing throughput of the system, its use is still recommended to achieve more consistent batch processing times.</a:t>
            </a:r>
          </a:p>
          <a:p>
            <a:endParaRPr lang="en-US" sz="1800" dirty="0">
              <a:solidFill>
                <a:schemeClr val="bg1"/>
              </a:solidFill>
            </a:endParaRPr>
          </a:p>
        </p:txBody>
      </p:sp>
    </p:spTree>
    <p:extLst>
      <p:ext uri="{BB962C8B-B14F-4D97-AF65-F5344CB8AC3E}">
        <p14:creationId xmlns:p14="http://schemas.microsoft.com/office/powerpoint/2010/main" val="2932509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427</TotalTime>
  <Words>272</Words>
  <Application>Microsoft Office PowerPoint</Application>
  <PresentationFormat>Widescreen</PresentationFormat>
  <Paragraphs>45</Paragraphs>
  <Slides>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Consolas</vt:lpstr>
      <vt:lpstr>Roboto</vt:lpstr>
      <vt:lpstr>Office Theme</vt:lpstr>
      <vt:lpstr>Performance Tuning</vt:lpstr>
      <vt:lpstr>Levels of Parallelism</vt:lpstr>
      <vt:lpstr>Data Serialization</vt:lpstr>
      <vt:lpstr>Memory Tuning</vt:lpstr>
      <vt:lpstr>Additional Techniques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31</cp:revision>
  <dcterms:created xsi:type="dcterms:W3CDTF">2017-10-26T16:43:38Z</dcterms:created>
  <dcterms:modified xsi:type="dcterms:W3CDTF">2017-12-17T14:51:06Z</dcterms:modified>
</cp:coreProperties>
</file>